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8" r:id="rId2"/>
    <p:sldMasterId id="2147483685" r:id="rId3"/>
    <p:sldMasterId id="2147483691" r:id="rId4"/>
  </p:sldMasterIdLst>
  <p:notesMasterIdLst>
    <p:notesMasterId r:id="rId36"/>
  </p:notesMasterIdLst>
  <p:sldIdLst>
    <p:sldId id="256" r:id="rId5"/>
    <p:sldId id="280" r:id="rId6"/>
    <p:sldId id="271" r:id="rId7"/>
    <p:sldId id="282" r:id="rId8"/>
    <p:sldId id="273" r:id="rId9"/>
    <p:sldId id="275" r:id="rId10"/>
    <p:sldId id="281" r:id="rId11"/>
    <p:sldId id="279" r:id="rId12"/>
    <p:sldId id="286" r:id="rId13"/>
    <p:sldId id="289" r:id="rId14"/>
    <p:sldId id="290" r:id="rId15"/>
    <p:sldId id="276" r:id="rId16"/>
    <p:sldId id="278" r:id="rId17"/>
    <p:sldId id="291" r:id="rId18"/>
    <p:sldId id="292" r:id="rId19"/>
    <p:sldId id="293" r:id="rId20"/>
    <p:sldId id="294" r:id="rId21"/>
    <p:sldId id="295" r:id="rId22"/>
    <p:sldId id="297" r:id="rId23"/>
    <p:sldId id="296" r:id="rId24"/>
    <p:sldId id="261" r:id="rId25"/>
    <p:sldId id="266" r:id="rId26"/>
    <p:sldId id="265" r:id="rId27"/>
    <p:sldId id="264" r:id="rId28"/>
    <p:sldId id="269" r:id="rId29"/>
    <p:sldId id="263" r:id="rId30"/>
    <p:sldId id="257" r:id="rId31"/>
    <p:sldId id="258" r:id="rId32"/>
    <p:sldId id="259" r:id="rId33"/>
    <p:sldId id="260" r:id="rId34"/>
    <p:sldId id="298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4" autoAdjust="0"/>
    <p:restoredTop sz="82180" autoAdjust="0"/>
  </p:normalViewPr>
  <p:slideViewPr>
    <p:cSldViewPr>
      <p:cViewPr varScale="1">
        <p:scale>
          <a:sx n="85" d="100"/>
          <a:sy n="85" d="100"/>
        </p:scale>
        <p:origin x="2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1ACD7-0EEC-4B39-B025-737895768E31}" type="datetimeFigureOut">
              <a:rPr lang="ko-KR" altLang="en-US" smtClean="0"/>
              <a:t>2015-03-12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93CEB-1306-48FF-A39C-2BD6434319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3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0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98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1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0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0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 smtClean="0"/>
              <a:t>1</a:t>
            </a:r>
            <a:r>
              <a:rPr lang="en-US" altLang="ko-KR" dirty="0" smtClean="0"/>
              <a:t>6bit, 32bit</a:t>
            </a:r>
            <a:r>
              <a:rPr lang="en-US" altLang="ko-KR" baseline="0" dirty="0" smtClean="0"/>
              <a:t>,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03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 smtClean="0"/>
              <a:t>1</a:t>
            </a:r>
            <a:r>
              <a:rPr lang="en-US" altLang="ko-KR" dirty="0" smtClean="0"/>
              <a:t>6bit, 32bit</a:t>
            </a:r>
            <a:r>
              <a:rPr lang="en-US" altLang="ko-KR" baseline="0" dirty="0" smtClean="0"/>
              <a:t>,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03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 smtClean="0"/>
              <a:t>1</a:t>
            </a:r>
            <a:r>
              <a:rPr lang="en-US" altLang="ko-KR" dirty="0" smtClean="0"/>
              <a:t>6bit, 32bit</a:t>
            </a:r>
            <a:r>
              <a:rPr lang="en-US" altLang="ko-KR" baseline="0" dirty="0" smtClean="0"/>
              <a:t>,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03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 smtClean="0"/>
              <a:t>1</a:t>
            </a:r>
            <a:r>
              <a:rPr lang="en-US" altLang="ko-KR" dirty="0" smtClean="0"/>
              <a:t>6bit, 32bit</a:t>
            </a:r>
            <a:r>
              <a:rPr lang="en-US" altLang="ko-KR" baseline="0" dirty="0" smtClean="0"/>
              <a:t>,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03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우리가 주로 다루는 </a:t>
            </a:r>
            <a:r>
              <a:rPr lang="en-US" altLang="ko-KR" dirty="0" smtClean="0"/>
              <a:t>formats</a:t>
            </a:r>
            <a:r>
              <a:rPr lang="ko-KR" altLang="en-US" dirty="0" smtClean="0"/>
              <a:t>에 대해서 간략히 설명</a:t>
            </a:r>
            <a:endParaRPr lang="en-US" altLang="ko-KR" dirty="0" smtClean="0"/>
          </a:p>
          <a:p>
            <a:r>
              <a:rPr lang="ko-KR" altLang="en-US" dirty="0" smtClean="0"/>
              <a:t>어떤 형태가 좋은지 어떤 포맷을 다룰 때 조심해야 할지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28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93CEB-1306-48FF-A39C-2BD6434319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5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13" name="그룹 12"/>
          <p:cNvGrpSpPr/>
          <p:nvPr/>
        </p:nvGrpSpPr>
        <p:grpSpPr>
          <a:xfrm>
            <a:off x="107970" y="6417130"/>
            <a:ext cx="2163743" cy="300591"/>
            <a:chOff x="8016014" y="6458845"/>
            <a:chExt cx="3783809" cy="35514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014" y="6517587"/>
              <a:ext cx="1285777" cy="29253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9387" y="6479835"/>
              <a:ext cx="1169536" cy="33415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763" y="6458845"/>
              <a:ext cx="933060" cy="351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368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052793-0804-4A12-961E-755B2ACBE96A}" type="datetimeFigureOut">
              <a:rPr lang="ko-KR" altLang="en-US" smtClean="0"/>
              <a:t>2015-03-12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51EDA7-C1C6-4B6B-95FA-FA3DA271F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7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9865" y="104172"/>
            <a:ext cx="8281500" cy="660532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  <a:ea typeface="Rix고딕 B" pitchFamily="18" charset="-127"/>
              </a:defRPr>
            </a:lvl1pPr>
            <a:lvl2pPr>
              <a:defRPr>
                <a:latin typeface="Rix고딕 B" pitchFamily="18" charset="-127"/>
                <a:ea typeface="Rix고딕 B" pitchFamily="18" charset="-127"/>
              </a:defRPr>
            </a:lvl2pPr>
            <a:lvl3pPr>
              <a:defRPr>
                <a:latin typeface="Rix고딕 B" pitchFamily="18" charset="-127"/>
                <a:ea typeface="Rix고딕 B" pitchFamily="18" charset="-127"/>
              </a:defRPr>
            </a:lvl3pPr>
            <a:lvl4pPr>
              <a:defRPr>
                <a:latin typeface="Rix고딕 B" pitchFamily="18" charset="-127"/>
                <a:ea typeface="Rix고딕 B" pitchFamily="18" charset="-127"/>
              </a:defRPr>
            </a:lvl4pPr>
            <a:lvl5pPr>
              <a:defRPr>
                <a:latin typeface="Rix고딕 B" pitchFamily="18" charset="-127"/>
                <a:ea typeface="Rix고딕 B" pitchFamily="18" charset="-127"/>
              </a:defRPr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40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</a:defRPr>
            </a:lvl1pPr>
          </a:lstStyle>
          <a:p>
            <a:fld id="{BB052793-0804-4A12-961E-755B2ACBE96A}" type="datetimeFigureOut">
              <a:rPr lang="ko-KR" altLang="en-US" smtClean="0"/>
              <a:t>2015-03-12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403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40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</a:defRPr>
            </a:lvl1pPr>
          </a:lstStyle>
          <a:p>
            <a:fld id="{BB51EDA7-C1C6-4B6B-95FA-FA3DA271F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6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13" name="그룹 12"/>
          <p:cNvGrpSpPr/>
          <p:nvPr/>
        </p:nvGrpSpPr>
        <p:grpSpPr>
          <a:xfrm>
            <a:off x="107972" y="6417134"/>
            <a:ext cx="2163743" cy="300591"/>
            <a:chOff x="8016014" y="6458845"/>
            <a:chExt cx="3783809" cy="35514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014" y="6517587"/>
              <a:ext cx="1285777" cy="29253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9387" y="6479835"/>
              <a:ext cx="1169536" cy="33415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763" y="6458845"/>
              <a:ext cx="933060" cy="351272"/>
            </a:xfrm>
            <a:prstGeom prst="rect">
              <a:avLst/>
            </a:prstGeom>
          </p:spPr>
        </p:pic>
      </p:grpSp>
      <p:sp>
        <p:nvSpPr>
          <p:cNvPr id="15" name="자유형 14"/>
          <p:cNvSpPr/>
          <p:nvPr/>
        </p:nvSpPr>
        <p:spPr>
          <a:xfrm>
            <a:off x="3224310" y="3778898"/>
            <a:ext cx="2828926" cy="513184"/>
          </a:xfrm>
          <a:custGeom>
            <a:avLst/>
            <a:gdLst>
              <a:gd name="connsiteX0" fmla="*/ 0 w 2512269"/>
              <a:gd name="connsiteY0" fmla="*/ 0 h 522514"/>
              <a:gd name="connsiteX1" fmla="*/ 235599 w 2512269"/>
              <a:gd name="connsiteY1" fmla="*/ 0 h 522514"/>
              <a:gd name="connsiteX2" fmla="*/ 2512269 w 2512269"/>
              <a:gd name="connsiteY2" fmla="*/ 0 h 522514"/>
              <a:gd name="connsiteX3" fmla="*/ 2512269 w 2512269"/>
              <a:gd name="connsiteY3" fmla="*/ 522514 h 522514"/>
              <a:gd name="connsiteX4" fmla="*/ 235599 w 2512269"/>
              <a:gd name="connsiteY4" fmla="*/ 522514 h 522514"/>
              <a:gd name="connsiteX5" fmla="*/ 0 w 2512269"/>
              <a:gd name="connsiteY5" fmla="*/ 522514 h 522514"/>
              <a:gd name="connsiteX6" fmla="*/ 235599 w 2512269"/>
              <a:gd name="connsiteY6" fmla="*/ 261257 h 52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2269" h="522514">
                <a:moveTo>
                  <a:pt x="0" y="0"/>
                </a:moveTo>
                <a:lnTo>
                  <a:pt x="235599" y="0"/>
                </a:lnTo>
                <a:lnTo>
                  <a:pt x="2512269" y="0"/>
                </a:lnTo>
                <a:lnTo>
                  <a:pt x="2512269" y="522514"/>
                </a:lnTo>
                <a:lnTo>
                  <a:pt x="235599" y="522514"/>
                </a:lnTo>
                <a:lnTo>
                  <a:pt x="0" y="522514"/>
                </a:lnTo>
                <a:lnTo>
                  <a:pt x="235599" y="261257"/>
                </a:lnTo>
                <a:close/>
              </a:path>
            </a:pathLst>
          </a:custGeom>
          <a:solidFill>
            <a:srgbClr val="BBCECF"/>
          </a:solidFill>
          <a:ln>
            <a:noFill/>
          </a:ln>
          <a:effectLst>
            <a:outerShdw blurRad="50800" dist="38100" dir="2700000" algn="tl" rotWithShape="0">
              <a:prstClr val="black">
                <a:alpha val="9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1350" b="0" cap="none" spc="0" dirty="0" smtClean="0">
                <a:ln/>
                <a:solidFill>
                  <a:srgbClr val="DCE8E8"/>
                </a:solidFill>
                <a:effectLst/>
              </a:rPr>
              <a:t>    </a:t>
            </a:r>
            <a:r>
              <a:rPr lang="en-US" altLang="ko-KR" sz="1275" b="1" cap="none" spc="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D7A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Asan</a:t>
            </a:r>
            <a:r>
              <a:rPr lang="en-US" altLang="ko-KR" sz="1275" b="1" cap="none" spc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D7A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J</a:t>
            </a:r>
            <a:r>
              <a:rPr lang="en-US" altLang="ko-KR" sz="1275" b="1" cap="none" spc="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D7A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&amp; Image J </a:t>
            </a:r>
            <a:r>
              <a:rPr lang="ko-KR" altLang="en-US" sz="1275" b="1" cap="none" spc="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D7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실무연수강좌</a:t>
            </a:r>
            <a:endParaRPr lang="ko-KR" altLang="en-US" sz="1275" b="1" cap="none" spc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D7A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368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/>
          </p:nvPr>
        </p:nvSpPr>
        <p:spPr>
          <a:xfrm>
            <a:off x="264896" y="5"/>
            <a:ext cx="8281500" cy="690059"/>
          </a:xfrm>
          <a:prstGeom prst="rect">
            <a:avLst/>
          </a:prstGeom>
        </p:spPr>
        <p:txBody>
          <a:bodyPr vert="horz" lIns="0" tIns="0" rIns="0" bIns="0" rtlCol="0" anchor="ctr">
            <a:normAutofit/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lvl1pPr>
              <a:defRPr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302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40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</a:defRPr>
            </a:lvl1pPr>
          </a:lstStyle>
          <a:p>
            <a:fld id="{BB052793-0804-4A12-961E-755B2ACBE96A}" type="datetimeFigureOut">
              <a:rPr lang="ko-KR" altLang="en-US" smtClean="0"/>
              <a:t>2015-03-12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407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40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</a:defRPr>
            </a:lvl1pPr>
          </a:lstStyle>
          <a:p>
            <a:fld id="{BB51EDA7-C1C6-4B6B-95FA-FA3DA271F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6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이틀없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264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B052793-0804-4A12-961E-755B2ACBE96A}" type="datetimeFigureOut">
              <a:rPr lang="ko-KR" altLang="en-US" smtClean="0"/>
              <a:t>2015-03-12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B51EDA7-C1C6-4B6B-95FA-FA3DA271F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7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30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87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879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1"/>
          <p:cNvSpPr>
            <a:spLocks noGrp="1"/>
          </p:cNvSpPr>
          <p:nvPr>
            <p:ph type="title"/>
          </p:nvPr>
        </p:nvSpPr>
        <p:spPr>
          <a:xfrm>
            <a:off x="264896" y="1"/>
            <a:ext cx="8281500" cy="690059"/>
          </a:xfrm>
          <a:prstGeom prst="rect">
            <a:avLst/>
          </a:prstGeom>
        </p:spPr>
        <p:txBody>
          <a:bodyPr vert="horz" lIns="0" tIns="0" rIns="0" bIns="0" rtlCol="0" anchor="ctr">
            <a:normAutofit/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lvl1pPr>
              <a:defRPr b="0">
                <a:latin typeface="Rix고딕 B" pitchFamily="18" charset="-127"/>
                <a:ea typeface="Rix고딕 B" pitchFamily="18" charset="-127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302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132465" y="6417134"/>
            <a:ext cx="2163743" cy="300591"/>
            <a:chOff x="8016014" y="6458845"/>
            <a:chExt cx="3783809" cy="3551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014" y="6517587"/>
              <a:ext cx="1285777" cy="29253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9387" y="6479835"/>
              <a:ext cx="1169536" cy="3341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763" y="6458845"/>
              <a:ext cx="933060" cy="351272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TextBox 7"/>
          <p:cNvSpPr txBox="1"/>
          <p:nvPr userDrawn="1"/>
        </p:nvSpPr>
        <p:spPr>
          <a:xfrm>
            <a:off x="4061668" y="4350012"/>
            <a:ext cx="496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rgbClr val="0062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en-US" altLang="ko-KR" sz="7200" b="1" baseline="0" dirty="0" smtClean="0">
                <a:solidFill>
                  <a:srgbClr val="0062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you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79132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  <a:ea typeface="Rix고딕 B" pitchFamily="18" charset="-127"/>
              </a:defRPr>
            </a:lvl1pPr>
            <a:lvl2pPr>
              <a:defRPr>
                <a:latin typeface="Rix고딕 B" pitchFamily="18" charset="-127"/>
                <a:ea typeface="Rix고딕 B" pitchFamily="18" charset="-127"/>
              </a:defRPr>
            </a:lvl2pPr>
            <a:lvl3pPr>
              <a:defRPr>
                <a:latin typeface="Rix고딕 B" pitchFamily="18" charset="-127"/>
                <a:ea typeface="Rix고딕 B" pitchFamily="18" charset="-127"/>
              </a:defRPr>
            </a:lvl3pPr>
            <a:lvl4pPr>
              <a:defRPr>
                <a:latin typeface="Rix고딕 B" pitchFamily="18" charset="-127"/>
                <a:ea typeface="Rix고딕 B" pitchFamily="18" charset="-127"/>
              </a:defRPr>
            </a:lvl4pPr>
            <a:lvl5pPr>
              <a:defRPr>
                <a:latin typeface="Rix고딕 B" pitchFamily="18" charset="-127"/>
                <a:ea typeface="Rix고딕 B" pitchFamily="18" charset="-127"/>
              </a:defRPr>
            </a:lvl5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40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</a:defRPr>
            </a:lvl1pPr>
          </a:lstStyle>
          <a:p>
            <a:fld id="{BB052793-0804-4A12-961E-755B2ACBE96A}" type="datetimeFigureOut">
              <a:rPr lang="ko-KR" altLang="en-US" smtClean="0"/>
              <a:t>2015-03-12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403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40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ix고딕 B" pitchFamily="18" charset="-127"/>
              </a:defRPr>
            </a:lvl1pPr>
          </a:lstStyle>
          <a:p>
            <a:fld id="{BB51EDA7-C1C6-4B6B-95FA-FA3DA271F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6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이틀없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264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052793-0804-4A12-961E-755B2ACBE96A}" type="datetimeFigureOut">
              <a:rPr lang="ko-KR" altLang="en-US" smtClean="0"/>
              <a:t>2015-03-12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51EDA7-C1C6-4B6B-95FA-FA3DA271F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674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30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87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879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32465" y="6417134"/>
            <a:ext cx="2163743" cy="300591"/>
            <a:chOff x="8016014" y="6458845"/>
            <a:chExt cx="3783809" cy="3551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014" y="6517587"/>
              <a:ext cx="1285777" cy="29253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9387" y="6479835"/>
              <a:ext cx="1169536" cy="3341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6763" y="6458845"/>
              <a:ext cx="933060" cy="351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32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마스터 cop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529" cy="685799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442361" y="6626356"/>
            <a:ext cx="297379" cy="14402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fld id="{4E81BA20-0A3B-45AC-B051-A1D3D408C6F1}" type="slidenum">
              <a:rPr lang="ko-KR" altLang="en-US" sz="900" smtClean="0">
                <a:solidFill>
                  <a:prstClr val="white"/>
                </a:solidFill>
                <a:latin typeface="Rix고딕 B" pitchFamily="18" charset="-127"/>
              </a:rPr>
              <a:pPr algn="ctr">
                <a:defRPr/>
              </a:pPr>
              <a:t>‹#›</a:t>
            </a:fld>
            <a:endParaRPr lang="ko-KR" altLang="en-US" sz="700" dirty="0" smtClean="0">
              <a:solidFill>
                <a:prstClr val="white"/>
              </a:solidFill>
              <a:latin typeface="Rix고딕 B" pitchFamily="18" charset="-127"/>
            </a:endParaRPr>
          </a:p>
        </p:txBody>
      </p:sp>
      <p:sp>
        <p:nvSpPr>
          <p:cNvPr id="20" name="제목 개체 틀 1"/>
          <p:cNvSpPr>
            <a:spLocks noGrp="1"/>
          </p:cNvSpPr>
          <p:nvPr>
            <p:ph type="title"/>
          </p:nvPr>
        </p:nvSpPr>
        <p:spPr>
          <a:xfrm>
            <a:off x="369865" y="104172"/>
            <a:ext cx="8281500" cy="660532"/>
          </a:xfrm>
          <a:prstGeom prst="rect">
            <a:avLst/>
          </a:prstGeom>
        </p:spPr>
        <p:txBody>
          <a:bodyPr vert="horz" lIns="0" tIns="0" rIns="0" bIns="0" rtlCol="0" anchor="ctr">
            <a:normAutofit/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53" y="6607230"/>
            <a:ext cx="497723" cy="1822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37" y="6598702"/>
            <a:ext cx="423046" cy="2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lang="ko-KR" altLang="en-US" sz="2600" b="0" kern="1200" spc="-50" baseline="0" dirty="0">
          <a:solidFill>
            <a:schemeClr val="bg1"/>
          </a:solidFill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  <a:latin typeface="Rix고딕 B" pitchFamily="18" charset="-127"/>
          <a:ea typeface="Rix고딕 B" pitchFamily="18" charset="-127"/>
          <a:cs typeface="Arial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68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lang="ko-KR"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마스터 cop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" y="0"/>
            <a:ext cx="9143529" cy="685799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442363" y="6626360"/>
            <a:ext cx="297379" cy="14402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fld id="{4E81BA20-0A3B-45AC-B051-A1D3D408C6F1}" type="slidenum">
              <a:rPr lang="ko-KR" altLang="en-US" sz="675" smtClean="0">
                <a:solidFill>
                  <a:prstClr val="white"/>
                </a:solidFill>
                <a:latin typeface="Rix고딕 B" pitchFamily="18" charset="-127"/>
              </a:rPr>
              <a:pPr algn="ctr">
                <a:defRPr/>
              </a:pPr>
              <a:t>‹#›</a:t>
            </a:fld>
            <a:endParaRPr lang="ko-KR" altLang="en-US" sz="525" dirty="0" smtClean="0">
              <a:solidFill>
                <a:prstClr val="white"/>
              </a:solidFill>
              <a:latin typeface="Rix고딕 B" pitchFamily="18" charset="-127"/>
            </a:endParaRPr>
          </a:p>
        </p:txBody>
      </p:sp>
      <p:sp>
        <p:nvSpPr>
          <p:cNvPr id="20" name="제목 개체 틀 1"/>
          <p:cNvSpPr>
            <a:spLocks noGrp="1"/>
          </p:cNvSpPr>
          <p:nvPr>
            <p:ph type="title"/>
          </p:nvPr>
        </p:nvSpPr>
        <p:spPr>
          <a:xfrm>
            <a:off x="369865" y="104172"/>
            <a:ext cx="8281500" cy="660532"/>
          </a:xfrm>
          <a:prstGeom prst="rect">
            <a:avLst/>
          </a:prstGeom>
        </p:spPr>
        <p:txBody>
          <a:bodyPr vert="horz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55" y="6607230"/>
            <a:ext cx="497723" cy="1822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39" y="6598702"/>
            <a:ext cx="423046" cy="2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8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lang="ko-KR" altLang="en-US" sz="4400" b="0" kern="1200" spc="-38" baseline="0" dirty="0">
          <a:solidFill>
            <a:schemeClr val="bg1"/>
          </a:solidFill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Arial" pitchFamily="34" charset="0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68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spcBef>
          <a:spcPct val="0"/>
        </a:spcBef>
        <a:buNone/>
        <a:defRPr lang="ko-KR" sz="33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21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5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lang="ko-KR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docu.tudor.lu/doku.php?id=faq:general:which_file_formats_are_supported_by_imagej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microscopy.org/site/support/bio-formats5/users/imagej/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5489" y="5811625"/>
            <a:ext cx="46085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   유  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섭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Biomedical Imaging Infrastructure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306" y="4712213"/>
            <a:ext cx="865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0062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Formats </a:t>
            </a:r>
            <a:r>
              <a:rPr lang="en-US" altLang="ko-KR" sz="4000" b="1" dirty="0">
                <a:solidFill>
                  <a:srgbClr val="0062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4000" b="1" dirty="0" smtClean="0">
                <a:solidFill>
                  <a:srgbClr val="0062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Converting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0045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Practice 1 (Cond.)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AuPbSN40.jpg</a:t>
            </a:r>
          </a:p>
          <a:p>
            <a:pPr lvl="1"/>
            <a:r>
              <a:rPr lang="en-US" dirty="0" smtClean="0"/>
              <a:t>0 ~ 255</a:t>
            </a:r>
          </a:p>
          <a:p>
            <a:pPr lvl="1"/>
            <a:endParaRPr lang="en-US" dirty="0" smtClean="0"/>
          </a:p>
          <a:p>
            <a:r>
              <a:rPr lang="en-US" altLang="ko-KR" dirty="0" err="1" smtClean="0"/>
              <a:t>Clown.jpg</a:t>
            </a:r>
            <a:endParaRPr lang="en-US" altLang="ko-KR" dirty="0" smtClean="0"/>
          </a:p>
          <a:p>
            <a:pPr lvl="1"/>
            <a:r>
              <a:rPr lang="en-US" dirty="0" smtClean="0"/>
              <a:t>0 ~ 255, 0 ~ 255, 0 ~ 255</a:t>
            </a:r>
          </a:p>
          <a:p>
            <a:pPr lvl="1"/>
            <a:endParaRPr lang="en-US" dirty="0" smtClean="0"/>
          </a:p>
          <a:p>
            <a:r>
              <a:rPr lang="en-US" altLang="ko-KR" dirty="0" smtClean="0"/>
              <a:t>3DT1.nii</a:t>
            </a:r>
          </a:p>
          <a:p>
            <a:pPr lvl="1"/>
            <a:r>
              <a:rPr lang="en-US" dirty="0" smtClean="0"/>
              <a:t>0.0 ~ 1900.0</a:t>
            </a:r>
          </a:p>
        </p:txBody>
      </p:sp>
    </p:spTree>
    <p:extLst>
      <p:ext uri="{BB962C8B-B14F-4D97-AF65-F5344CB8AC3E}">
        <p14:creationId xmlns:p14="http://schemas.microsoft.com/office/powerpoint/2010/main" val="1768323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r>
              <a:rPr lang="ko-KR" altLang="en-US" dirty="0" smtClean="0"/>
              <a:t> 이미지에 저장된 값이 다를까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Image: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The visual representation</a:t>
            </a:r>
            <a:r>
              <a:rPr lang="en-US" dirty="0" smtClean="0"/>
              <a:t> of something (</a:t>
            </a:r>
            <a:r>
              <a:rPr lang="en-US" b="1" dirty="0" smtClean="0">
                <a:solidFill>
                  <a:srgbClr val="3366FF"/>
                </a:solidFill>
              </a:rPr>
              <a:t>information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rgbClr val="0000FF"/>
                </a:solidFill>
              </a:rPr>
              <a:t>Information</a:t>
            </a:r>
            <a:r>
              <a:rPr lang="ko-KR" altLang="en-US" dirty="0" smtClean="0"/>
              <a:t>의 범위가 다르기 때문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868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값 범위 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 (</a:t>
            </a:r>
            <a:r>
              <a:rPr lang="en-US" b="1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inary dig</a:t>
            </a:r>
            <a:r>
              <a:rPr lang="en-US" b="1" dirty="0" smtClean="0">
                <a:solidFill>
                  <a:srgbClr val="FF0000"/>
                </a:solidFill>
              </a:rPr>
              <a:t>it</a:t>
            </a:r>
            <a:r>
              <a:rPr lang="en-US" dirty="0" smtClean="0"/>
              <a:t>s)</a:t>
            </a:r>
          </a:p>
          <a:p>
            <a:endParaRPr lang="en-US" dirty="0" smtClean="0"/>
          </a:p>
          <a:p>
            <a:r>
              <a:rPr lang="en-US" dirty="0" smtClean="0"/>
              <a:t>0, 1 </a:t>
            </a:r>
            <a:r>
              <a:rPr lang="en-US" dirty="0" smtClean="0">
                <a:sym typeface="Wingdings"/>
              </a:rPr>
              <a:t> </a:t>
            </a:r>
            <a:r>
              <a:rPr lang="en-US" altLang="ko-KR" dirty="0" smtClean="0">
                <a:sym typeface="Wingdings"/>
              </a:rPr>
              <a:t>1</a:t>
            </a:r>
            <a:r>
              <a:rPr lang="en-US" dirty="0" smtClean="0">
                <a:sym typeface="Wingdings"/>
              </a:rPr>
              <a:t> bit</a:t>
            </a:r>
            <a:r>
              <a:rPr lang="ko-KR" altLang="en-US" dirty="0" smtClean="0">
                <a:sym typeface="Wingdings"/>
              </a:rPr>
              <a:t> </a:t>
            </a:r>
            <a:r>
              <a:rPr lang="en-US" altLang="ko-KR" dirty="0" smtClean="0">
                <a:sym typeface="Wingdings"/>
              </a:rPr>
              <a:t>(2^1)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0 ~ 255  8 bit (2^8=256)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0 ~ 65,535  16 bit (2^16 = 65,536) </a:t>
            </a:r>
          </a:p>
          <a:p>
            <a:pPr lvl="1"/>
            <a:r>
              <a:rPr lang="en-US" dirty="0" smtClean="0">
                <a:sym typeface="Wingdings"/>
              </a:rPr>
              <a:t>0 ~ 65,536  unsigned 16 bit</a:t>
            </a:r>
          </a:p>
          <a:p>
            <a:pPr lvl="1"/>
            <a:r>
              <a:rPr lang="en-US" dirty="0" smtClean="0">
                <a:sym typeface="Wingdings"/>
              </a:rPr>
              <a:t>-32,768 ~ 32,767  singed 16 bit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b="1" dirty="0" smtClean="0"/>
              <a:t>Only integer </a:t>
            </a:r>
            <a:r>
              <a:rPr lang="en-US" b="1" dirty="0" smtClean="0">
                <a:sym typeface="Wingdings"/>
              </a:rPr>
              <a:t></a:t>
            </a:r>
            <a:r>
              <a:rPr lang="en-US" b="1" dirty="0" smtClean="0"/>
              <a:t> Real number??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7023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값이 실수일 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Float 32 bit</a:t>
            </a:r>
          </a:p>
          <a:p>
            <a:pPr lvl="1"/>
            <a:r>
              <a:rPr lang="en-US" dirty="0" smtClean="0"/>
              <a:t>-3.4</a:t>
            </a:r>
            <a:r>
              <a:rPr lang="ko-KR" altLang="en-US" dirty="0"/>
              <a:t>*</a:t>
            </a:r>
            <a:r>
              <a:rPr lang="en-US" altLang="ko-KR" dirty="0" smtClean="0"/>
              <a:t>10^</a:t>
            </a:r>
            <a:r>
              <a:rPr lang="en-US" dirty="0" smtClean="0"/>
              <a:t>38 </a:t>
            </a:r>
            <a:r>
              <a:rPr lang="en-US" altLang="ko-KR" dirty="0" smtClean="0"/>
              <a:t>~</a:t>
            </a:r>
            <a:r>
              <a:rPr lang="ko-KR" altLang="en-US" dirty="0" smtClean="0"/>
              <a:t> </a:t>
            </a:r>
            <a:r>
              <a:rPr lang="en-US" dirty="0" smtClean="0"/>
              <a:t>+3.4</a:t>
            </a:r>
            <a:r>
              <a:rPr lang="ko-KR" altLang="en-US" dirty="0" smtClean="0"/>
              <a:t>*</a:t>
            </a:r>
            <a:r>
              <a:rPr lang="en-US" altLang="ko-KR" dirty="0" smtClean="0"/>
              <a:t>10^</a:t>
            </a:r>
            <a:r>
              <a:rPr lang="en-US" dirty="0" smtClean="0"/>
              <a:t>38</a:t>
            </a:r>
          </a:p>
          <a:p>
            <a:pPr lvl="1"/>
            <a:r>
              <a:rPr lang="ko-KR" altLang="en-US" dirty="0" smtClean="0"/>
              <a:t>유효 숫자 약 </a:t>
            </a:r>
            <a:r>
              <a:rPr lang="en-US" altLang="ko-KR" dirty="0" smtClean="0"/>
              <a:t>7</a:t>
            </a:r>
            <a:r>
              <a:rPr lang="ko-KR" altLang="en-US" dirty="0" smtClean="0"/>
              <a:t>자리까지만 정확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0.00000112</a:t>
            </a:r>
            <a:r>
              <a:rPr lang="ko-KR" altLang="en-US" dirty="0" smtClean="0"/>
              <a:t> </a:t>
            </a:r>
            <a:r>
              <a:rPr lang="ko-KR" altLang="en-US" dirty="0" smtClean="0">
                <a:sym typeface="Wingdings"/>
              </a:rPr>
              <a:t> </a:t>
            </a:r>
            <a:r>
              <a:rPr lang="en-US" altLang="ko-KR" dirty="0" smtClean="0">
                <a:sym typeface="Wingdings"/>
              </a:rPr>
              <a:t>1.12</a:t>
            </a:r>
            <a:r>
              <a:rPr lang="ko-KR" altLang="en-US" dirty="0" smtClean="0">
                <a:sym typeface="Wingdings"/>
              </a:rPr>
              <a:t> * </a:t>
            </a:r>
            <a:r>
              <a:rPr lang="en-US" altLang="ko-KR" dirty="0" smtClean="0">
                <a:sym typeface="Wingdings"/>
              </a:rPr>
              <a:t>10^10-6</a:t>
            </a:r>
            <a:r>
              <a:rPr lang="ko-KR" altLang="en-US" dirty="0" smtClean="0">
                <a:sym typeface="Wingdings"/>
              </a:rPr>
              <a:t> 으로 표시 </a:t>
            </a:r>
            <a:r>
              <a:rPr lang="en-US" altLang="ko-KR" dirty="0" smtClean="0">
                <a:sym typeface="Wingdings"/>
              </a:rPr>
              <a:t>(</a:t>
            </a:r>
            <a:r>
              <a:rPr lang="ko-KR" altLang="en-US" dirty="0" smtClean="0">
                <a:sym typeface="Wingdings"/>
              </a:rPr>
              <a:t>유효 숫자 </a:t>
            </a:r>
            <a:r>
              <a:rPr lang="en-US" altLang="ko-KR" dirty="0" smtClean="0">
                <a:sym typeface="Wingdings"/>
              </a:rPr>
              <a:t>3)</a:t>
            </a:r>
          </a:p>
          <a:p>
            <a:pPr lvl="2"/>
            <a:endParaRPr lang="en-US" dirty="0" smtClean="0"/>
          </a:p>
          <a:p>
            <a:pPr lvl="1"/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4581128"/>
            <a:ext cx="7056784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32 bit </a:t>
            </a:r>
            <a:r>
              <a:rPr lang="en-US" altLang="ko-KR" sz="2800" b="1" dirty="0" smtClean="0">
                <a:sym typeface="Wingdings"/>
              </a:rPr>
              <a:t>16</a:t>
            </a:r>
            <a:r>
              <a:rPr lang="ko-KR" altLang="en-US" sz="2800" b="1" dirty="0">
                <a:sym typeface="Wingdings"/>
              </a:rPr>
              <a:t> </a:t>
            </a:r>
            <a:r>
              <a:rPr lang="en-US" altLang="ko-KR" sz="2800" b="1" dirty="0" smtClean="0">
                <a:sym typeface="Wingdings"/>
              </a:rPr>
              <a:t>bit or 8 bit</a:t>
            </a:r>
          </a:p>
          <a:p>
            <a:pPr algn="ctr"/>
            <a:r>
              <a:rPr lang="en-US" altLang="ko-KR" sz="2800" b="1" dirty="0" smtClean="0">
                <a:sym typeface="Wingdings"/>
              </a:rPr>
              <a:t>16 bit  8 bit </a:t>
            </a:r>
          </a:p>
          <a:p>
            <a:pPr algn="ctr"/>
            <a:r>
              <a:rPr lang="ko-KR" altLang="en-US" sz="2800" b="1" dirty="0" smtClean="0"/>
              <a:t>변환 시 정보의 손실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62499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퀴즈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어떤 </a:t>
            </a:r>
            <a:r>
              <a:rPr lang="en-US" altLang="ko-KR" dirty="0" smtClean="0"/>
              <a:t>bit</a:t>
            </a:r>
            <a:r>
              <a:rPr lang="ko-KR" altLang="en-US" dirty="0" smtClean="0"/>
              <a:t>가 가장 많은 정보를 표시할 수 있나</a:t>
            </a:r>
            <a:r>
              <a:rPr lang="en-US" altLang="ko-KR" dirty="0" smtClean="0"/>
              <a:t>?</a:t>
            </a:r>
          </a:p>
          <a:p>
            <a:pPr lvl="1"/>
            <a:r>
              <a:rPr lang="en-US" dirty="0" smtClean="0"/>
              <a:t>Float 32bit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8bit, 16bit </a:t>
            </a:r>
            <a:r>
              <a:rPr lang="ko-KR" altLang="en-US" dirty="0" smtClean="0"/>
              <a:t>이미지에서 연산을 하여 소숫점 이하 값이 나온다면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버림연산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해결방법은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dirty="0" smtClean="0"/>
              <a:t>Float 32</a:t>
            </a:r>
            <a:r>
              <a:rPr lang="ko-KR" altLang="en-US" dirty="0" smtClean="0"/>
              <a:t>로 변환 후 연산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40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Practice </a:t>
            </a:r>
            <a:r>
              <a:rPr lang="en-US" altLang="ko-KR" b="1" dirty="0" smtClean="0"/>
              <a:t>2</a:t>
            </a:r>
            <a:r>
              <a:rPr lang="en-US" b="1" dirty="0" smtClean="0"/>
              <a:t>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오픈</a:t>
            </a:r>
            <a:r>
              <a:rPr lang="en-US" altLang="ko-KR" dirty="0" smtClean="0"/>
              <a:t> (AuPbSN40.jpg)</a:t>
            </a:r>
          </a:p>
          <a:p>
            <a:r>
              <a:rPr lang="en-US" dirty="0" smtClean="0"/>
              <a:t>Process </a:t>
            </a:r>
            <a:r>
              <a:rPr lang="en-US" dirty="0" smtClean="0">
                <a:sym typeface="Wingdings"/>
              </a:rPr>
              <a:t> Add  0.1</a:t>
            </a:r>
          </a:p>
          <a:p>
            <a:r>
              <a:rPr lang="ko-KR" altLang="en-US" dirty="0" smtClean="0">
                <a:sym typeface="Wingdings"/>
              </a:rPr>
              <a:t>값의 변화가 있는지 체크</a:t>
            </a:r>
            <a:endParaRPr lang="en-US" altLang="ko-KR" dirty="0" smtClean="0">
              <a:sym typeface="Wingdings"/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Image </a:t>
            </a:r>
            <a:r>
              <a:rPr lang="en-US" dirty="0" smtClean="0">
                <a:sym typeface="Wingdings"/>
              </a:rPr>
              <a:t> Type  32 bit </a:t>
            </a:r>
            <a:r>
              <a:rPr lang="ko-KR" altLang="en-US" dirty="0" smtClean="0">
                <a:sym typeface="Wingdings"/>
              </a:rPr>
              <a:t>선택하여 변환</a:t>
            </a:r>
            <a:endParaRPr lang="en-US" altLang="ko-KR" dirty="0" smtClean="0">
              <a:sym typeface="Wingdings"/>
            </a:endParaRPr>
          </a:p>
          <a:p>
            <a:r>
              <a:rPr lang="en-US" dirty="0" smtClean="0"/>
              <a:t>Process </a:t>
            </a:r>
            <a:r>
              <a:rPr lang="en-US" dirty="0" smtClean="0">
                <a:sym typeface="Wingdings"/>
              </a:rPr>
              <a:t> Add  0.1</a:t>
            </a:r>
          </a:p>
          <a:p>
            <a:r>
              <a:rPr lang="ko-KR" altLang="en-US" dirty="0" smtClean="0">
                <a:sym typeface="Wingdings"/>
              </a:rPr>
              <a:t>값의 변화가 있는지 체크</a:t>
            </a:r>
            <a:endParaRPr lang="en-US" altLang="ko-KR" dirty="0" smtClean="0">
              <a:sym typeface="Wingdings"/>
            </a:endParaRP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15616" y="5715253"/>
            <a:ext cx="6696743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Image</a:t>
            </a:r>
            <a:r>
              <a:rPr lang="ko-KR" altLang="en-US" sz="2800" b="1" dirty="0" smtClean="0"/>
              <a:t>에 연산 및 처리 할 때는 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Float 32bit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로 변환</a:t>
            </a:r>
            <a:r>
              <a:rPr lang="ko-KR" altLang="en-US" sz="2800" b="1" dirty="0" smtClean="0"/>
              <a:t>할 것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514234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값이 </a:t>
            </a:r>
            <a:r>
              <a:rPr lang="en-US" altLang="ko-KR" dirty="0" smtClean="0"/>
              <a:t>Color </a:t>
            </a:r>
            <a:r>
              <a:rPr lang="ko-KR" altLang="en-US" dirty="0" smtClean="0"/>
              <a:t>일 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RGB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R</a:t>
            </a:r>
            <a:r>
              <a:rPr lang="en-US" altLang="ko-KR" dirty="0" smtClean="0"/>
              <a:t>ed, </a:t>
            </a:r>
            <a:r>
              <a:rPr lang="en-US" altLang="ko-KR" b="1" dirty="0" smtClean="0"/>
              <a:t>G</a:t>
            </a:r>
            <a:r>
              <a:rPr lang="en-US" altLang="ko-KR" dirty="0" smtClean="0"/>
              <a:t>reen, </a:t>
            </a:r>
            <a:r>
              <a:rPr lang="en-US" altLang="ko-KR" b="1" dirty="0" smtClean="0"/>
              <a:t>B</a:t>
            </a:r>
            <a:r>
              <a:rPr lang="en-US" altLang="ko-KR" dirty="0" smtClean="0"/>
              <a:t>lue) 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3 integer number (0~255,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0~255,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0~255)</a:t>
            </a:r>
          </a:p>
          <a:p>
            <a:r>
              <a:rPr lang="en-US" altLang="ko-KR" dirty="0" smtClean="0"/>
              <a:t>RGB stack</a:t>
            </a:r>
          </a:p>
          <a:p>
            <a:pPr lvl="1"/>
            <a:r>
              <a:rPr lang="en-US" altLang="ko-KR" dirty="0" smtClean="0"/>
              <a:t>R,</a:t>
            </a:r>
            <a:r>
              <a:rPr lang="ko-KR" altLang="en-US" dirty="0" smtClean="0"/>
              <a:t> </a:t>
            </a:r>
            <a:r>
              <a:rPr lang="en-US" altLang="ko-KR" dirty="0" smtClean="0"/>
              <a:t>G, B </a:t>
            </a:r>
            <a:r>
              <a:rPr lang="ko-KR" altLang="en-US" dirty="0" smtClean="0"/>
              <a:t>별 이미지를 분리</a:t>
            </a:r>
            <a:endParaRPr lang="en-US" altLang="ko-KR" dirty="0" smtClean="0"/>
          </a:p>
          <a:p>
            <a:r>
              <a:rPr lang="en-US" altLang="ko-KR" dirty="0" smtClean="0"/>
              <a:t>HSB stack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H</a:t>
            </a:r>
            <a:r>
              <a:rPr lang="en-US" altLang="ko-KR" dirty="0" smtClean="0"/>
              <a:t>ue, </a:t>
            </a:r>
            <a:r>
              <a:rPr lang="en-US" altLang="ko-KR" b="1" dirty="0" smtClean="0"/>
              <a:t>S</a:t>
            </a:r>
            <a:r>
              <a:rPr lang="en-US" altLang="ko-KR" dirty="0" smtClean="0"/>
              <a:t>aturation, </a:t>
            </a:r>
            <a:r>
              <a:rPr lang="en-US" altLang="ko-KR" b="1" dirty="0" smtClean="0"/>
              <a:t>B</a:t>
            </a:r>
            <a:r>
              <a:rPr lang="en-US" altLang="ko-KR" dirty="0" smtClean="0"/>
              <a:t>rightness)</a:t>
            </a:r>
          </a:p>
          <a:p>
            <a:pPr lvl="1"/>
            <a:r>
              <a:rPr lang="ko-KR" altLang="en-US" dirty="0" smtClean="0"/>
              <a:t>색상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 채도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 명도</a:t>
            </a:r>
          </a:p>
          <a:p>
            <a:r>
              <a:rPr lang="en-US" altLang="ko-KR" dirty="0" smtClean="0"/>
              <a:t>8bit color</a:t>
            </a:r>
            <a:r>
              <a:rPr lang="ko-KR" altLang="en-US" dirty="0" smtClean="0"/>
              <a:t> </a:t>
            </a:r>
            <a:r>
              <a:rPr lang="en-US" altLang="ko-KR" dirty="0" smtClean="0"/>
              <a:t>(256</a:t>
            </a:r>
            <a:r>
              <a:rPr lang="ko-KR" altLang="en-US" dirty="0" smtClean="0"/>
              <a:t> </a:t>
            </a:r>
            <a:r>
              <a:rPr lang="en-US" altLang="ko-KR" dirty="0" smtClean="0"/>
              <a:t>color)</a:t>
            </a:r>
          </a:p>
          <a:p>
            <a:pPr lvl="1"/>
            <a:r>
              <a:rPr lang="en-US" altLang="ko-KR" dirty="0" smtClean="0"/>
              <a:t>GIF (256</a:t>
            </a:r>
            <a:r>
              <a:rPr lang="ko-KR" altLang="en-US" dirty="0" smtClean="0"/>
              <a:t>개 색만으로 재구성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smtClean="0">
                <a:sym typeface="Wingdings"/>
              </a:rPr>
              <a:t>거의 사용 안 함</a:t>
            </a:r>
            <a:endParaRPr lang="en-US" altLang="ko-KR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2015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Practice </a:t>
            </a:r>
            <a:r>
              <a:rPr lang="en-US" b="1" dirty="0"/>
              <a:t>3</a:t>
            </a:r>
            <a:r>
              <a:rPr lang="en-US" b="1" dirty="0" smtClean="0"/>
              <a:t> (RGB channel)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오픈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FluorecentCells.tif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각 채널 별 값 확인</a:t>
            </a:r>
            <a:endParaRPr lang="en-US" altLang="ko-KR" dirty="0" smtClean="0"/>
          </a:p>
          <a:p>
            <a:r>
              <a:rPr lang="en-US" altLang="ko-KR" dirty="0" smtClean="0"/>
              <a:t>Image </a:t>
            </a:r>
            <a:r>
              <a:rPr lang="en-US" altLang="ko-KR" dirty="0" smtClean="0">
                <a:sym typeface="Wingdings"/>
              </a:rPr>
              <a:t> Color  Channel tools</a:t>
            </a:r>
            <a:endParaRPr lang="en-US" altLang="ko-KR" dirty="0">
              <a:sym typeface="Wingdings"/>
            </a:endParaRPr>
          </a:p>
          <a:p>
            <a:pPr lvl="1"/>
            <a:r>
              <a:rPr lang="en-US" altLang="ko-KR" dirty="0" smtClean="0"/>
              <a:t>Composite</a:t>
            </a:r>
          </a:p>
          <a:p>
            <a:pPr lvl="1"/>
            <a:r>
              <a:rPr lang="en-US" altLang="ko-KR" dirty="0" smtClean="0"/>
              <a:t>Color</a:t>
            </a:r>
          </a:p>
          <a:p>
            <a:pPr lvl="1"/>
            <a:r>
              <a:rPr lang="en-US" altLang="ko-KR" dirty="0" smtClean="0"/>
              <a:t>Gray scale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3101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Practice </a:t>
            </a:r>
            <a:r>
              <a:rPr lang="en-US" sz="3600" b="1" dirty="0"/>
              <a:t>3</a:t>
            </a:r>
            <a:r>
              <a:rPr lang="en-US" sz="3600" b="1" dirty="0" smtClean="0"/>
              <a:t> (RGB </a:t>
            </a:r>
            <a:r>
              <a:rPr lang="en-US" sz="3600" b="1" dirty="0" smtClean="0">
                <a:sym typeface="Wingdings"/>
              </a:rPr>
              <a:t> RGB Channel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Image</a:t>
            </a:r>
            <a:r>
              <a:rPr lang="ko-KR" altLang="en-US" dirty="0" smtClean="0"/>
              <a:t> </a:t>
            </a:r>
            <a:r>
              <a:rPr lang="ko-KR" altLang="en-US" dirty="0" smtClean="0">
                <a:sym typeface="Wingdings"/>
              </a:rPr>
              <a:t>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 </a:t>
            </a:r>
            <a:r>
              <a:rPr lang="ko-KR" altLang="en-US" dirty="0" smtClean="0">
                <a:sym typeface="Wingdings"/>
              </a:rPr>
              <a:t> </a:t>
            </a:r>
            <a:r>
              <a:rPr lang="en-US" altLang="ko-KR" dirty="0" smtClean="0"/>
              <a:t>RGB Color</a:t>
            </a:r>
            <a:r>
              <a:rPr lang="ko-KR" altLang="en-US" dirty="0"/>
              <a:t>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r>
              <a:rPr lang="ko-KR" altLang="en-US" dirty="0" smtClean="0"/>
              <a:t>값 확인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Image</a:t>
            </a:r>
            <a:r>
              <a:rPr lang="ko-KR" altLang="en-US" dirty="0" smtClean="0"/>
              <a:t> </a:t>
            </a:r>
            <a:r>
              <a:rPr lang="ko-KR" altLang="en-US" dirty="0" smtClean="0">
                <a:sym typeface="Wingdings"/>
              </a:rPr>
              <a:t>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 </a:t>
            </a:r>
            <a:r>
              <a:rPr lang="ko-KR" altLang="en-US" dirty="0" smtClean="0">
                <a:sym typeface="Wingdings"/>
              </a:rPr>
              <a:t> </a:t>
            </a:r>
            <a:r>
              <a:rPr lang="en-US" altLang="ko-KR" dirty="0" smtClean="0"/>
              <a:t>RGB Stack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r>
              <a:rPr lang="en-US" altLang="ko-KR" dirty="0" smtClean="0"/>
              <a:t>Image </a:t>
            </a:r>
            <a:r>
              <a:rPr lang="en-US" altLang="ko-KR" dirty="0" smtClean="0">
                <a:sym typeface="Wingdings"/>
              </a:rPr>
              <a:t> Color  Channel tools</a:t>
            </a:r>
            <a:endParaRPr lang="en-US" altLang="ko-KR" dirty="0">
              <a:sym typeface="Wingdings"/>
            </a:endParaRPr>
          </a:p>
          <a:p>
            <a:pPr lvl="1"/>
            <a:r>
              <a:rPr lang="en-US" altLang="ko-KR" dirty="0" smtClean="0"/>
              <a:t>Composite</a:t>
            </a:r>
          </a:p>
          <a:p>
            <a:pPr lvl="1"/>
            <a:r>
              <a:rPr lang="en-US" altLang="ko-KR" dirty="0" smtClean="0"/>
              <a:t>Color</a:t>
            </a:r>
          </a:p>
          <a:p>
            <a:pPr lvl="1"/>
            <a:r>
              <a:rPr lang="en-US" altLang="ko-KR" dirty="0" smtClean="0"/>
              <a:t>Gray scale</a:t>
            </a:r>
          </a:p>
          <a:p>
            <a:pPr lvl="1"/>
            <a:endParaRPr lang="en-US" dirty="0"/>
          </a:p>
          <a:p>
            <a:r>
              <a:rPr lang="en-US" dirty="0" smtClean="0"/>
              <a:t>RGB </a:t>
            </a:r>
            <a:r>
              <a:rPr lang="en-US" dirty="0" smtClean="0">
                <a:sym typeface="Wingdings"/>
              </a:rPr>
              <a:t> Gray scale?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43608" y="6021288"/>
            <a:ext cx="705678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Color</a:t>
            </a:r>
            <a:r>
              <a:rPr lang="ko-KR" altLang="en-US" sz="2800" b="1" dirty="0" smtClean="0"/>
              <a:t>를 </a:t>
            </a:r>
            <a:r>
              <a:rPr lang="en-US" altLang="ko-KR" sz="2800" b="1" dirty="0" smtClean="0"/>
              <a:t>Gray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scale</a:t>
            </a:r>
            <a:r>
              <a:rPr lang="ko-KR" altLang="en-US" sz="2800" b="1" dirty="0" smtClean="0"/>
              <a:t>로 바꿀때는 정보의 손실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9960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 smtClean="0"/>
              <a:t>IMAGE DEFINITION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bg1">
                    <a:lumMod val="75000"/>
                  </a:schemeClr>
                </a:solidFill>
              </a:rPr>
              <a:t>The visual representation</a:t>
            </a: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 of something (</a:t>
            </a:r>
            <a:r>
              <a:rPr lang="en-US" sz="4400" b="1" dirty="0" smtClean="0">
                <a:solidFill>
                  <a:schemeClr val="bg1">
                    <a:lumMod val="75000"/>
                  </a:schemeClr>
                </a:solidFill>
              </a:rPr>
              <a:t>information</a:t>
            </a:r>
            <a:r>
              <a:rPr lang="en-US" sz="44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r>
              <a:rPr lang="en-US" sz="4400" dirty="0"/>
              <a:t>P</a:t>
            </a:r>
            <a:r>
              <a:rPr lang="en-US" sz="4400" dirty="0" smtClean="0"/>
              <a:t>ictures that has been created or copied and stored in </a:t>
            </a:r>
            <a:r>
              <a:rPr lang="en-US" sz="4400" b="1" dirty="0" smtClean="0">
                <a:solidFill>
                  <a:srgbClr val="FF0000"/>
                </a:solidFill>
              </a:rPr>
              <a:t>electronic form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17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이미지</a:t>
            </a:r>
            <a:r>
              <a:rPr lang="ko-KR" altLang="en-US" sz="2800" dirty="0" smtClean="0">
                <a:solidFill>
                  <a:schemeClr val="bg1"/>
                </a:solidFill>
              </a:rPr>
              <a:t>란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chemeClr val="bg1"/>
                </a:solidFill>
              </a:rPr>
              <a:t>이미지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type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및 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format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종류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chemeClr val="bg1"/>
                </a:solidFill>
              </a:rPr>
              <a:t>이미지 </a:t>
            </a:r>
            <a:r>
              <a:rPr lang="en-US" altLang="ko-KR" sz="2800" dirty="0" smtClean="0">
                <a:solidFill>
                  <a:schemeClr val="bg1"/>
                </a:solidFill>
              </a:rPr>
              <a:t>format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변환</a:t>
            </a:r>
            <a:r>
              <a:rPr lang="ko-KR" altLang="en-US" sz="2800" dirty="0" smtClean="0">
                <a:solidFill>
                  <a:schemeClr val="bg1"/>
                </a:solidFill>
              </a:rPr>
              <a:t> 방법 및 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주의사항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62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저장 형식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하드디스크에 저장할 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저장 방법에 따라 용량 및 정보 손실 정도가 상이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확장자로 구분 </a:t>
            </a:r>
            <a:r>
              <a:rPr lang="en-US" altLang="ko-KR" dirty="0" smtClean="0"/>
              <a:t>(.jpg, .gif, 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 …)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86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 Image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formats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DICOM</a:t>
            </a:r>
            <a:r>
              <a:rPr lang="en-US" altLang="ko-KR" dirty="0"/>
              <a:t> (Digital Imaging and Communications in </a:t>
            </a:r>
            <a:r>
              <a:rPr lang="en-US" altLang="ko-KR" dirty="0" smtClean="0"/>
              <a:t>Medicine)</a:t>
            </a:r>
          </a:p>
          <a:p>
            <a:pPr lvl="1"/>
            <a:r>
              <a:rPr lang="en-US" altLang="ko-KR" b="1" dirty="0" smtClean="0"/>
              <a:t>Standard</a:t>
            </a:r>
            <a:r>
              <a:rPr lang="en-US" altLang="ko-KR" dirty="0" smtClean="0"/>
              <a:t> for handling, storing, printing and transmitting information in </a:t>
            </a:r>
            <a:r>
              <a:rPr lang="en-US" altLang="ko-KR" b="1" dirty="0" smtClean="0"/>
              <a:t>medical imaging</a:t>
            </a:r>
          </a:p>
          <a:p>
            <a:pPr lvl="1"/>
            <a:r>
              <a:rPr lang="en-US" altLang="ko-KR" dirty="0" smtClean="0"/>
              <a:t>Used in </a:t>
            </a:r>
            <a:r>
              <a:rPr lang="en-US" altLang="ko-KR" dirty="0"/>
              <a:t>s</a:t>
            </a:r>
            <a:r>
              <a:rPr lang="en-US" altLang="ko-KR" dirty="0" smtClean="0"/>
              <a:t>canner, server, workstations, printers and PACS</a:t>
            </a:r>
          </a:p>
          <a:p>
            <a:pPr lvl="1"/>
            <a:endParaRPr lang="en-US" altLang="ko-KR" dirty="0" smtClean="0"/>
          </a:p>
          <a:p>
            <a:r>
              <a:rPr lang="en-US" altLang="ko-KR" b="1" dirty="0" smtClean="0"/>
              <a:t>TIFF </a:t>
            </a:r>
            <a:r>
              <a:rPr lang="en-US" altLang="ko-KR" dirty="0" smtClean="0"/>
              <a:t>(Tagged Image File Formats)</a:t>
            </a:r>
          </a:p>
          <a:p>
            <a:pPr lvl="1"/>
            <a:r>
              <a:rPr lang="en-US" altLang="ko-KR" dirty="0" smtClean="0"/>
              <a:t>Scanning, faxing, word processing, OCR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73664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DICOM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16016" y="1600200"/>
            <a:ext cx="3970784" cy="4525963"/>
          </a:xfrm>
        </p:spPr>
        <p:txBody>
          <a:bodyPr/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dcm</a:t>
            </a:r>
            <a:r>
              <a:rPr lang="en-US" altLang="ko-KR" dirty="0" smtClean="0"/>
              <a:t> files</a:t>
            </a:r>
          </a:p>
          <a:p>
            <a:r>
              <a:rPr lang="en-US" altLang="ko-KR" dirty="0" smtClean="0"/>
              <a:t>Header &amp; Images</a:t>
            </a:r>
          </a:p>
          <a:p>
            <a:pPr lvl="1"/>
            <a:r>
              <a:rPr lang="ko-KR" altLang="en-US" dirty="0" smtClean="0"/>
              <a:t>개인정보가 있을 수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저장시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Tudor Plugin</a:t>
            </a:r>
            <a:r>
              <a:rPr lang="ko-KR" altLang="en-US" dirty="0" smtClean="0"/>
              <a:t> 필요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4" y="1700808"/>
            <a:ext cx="42291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549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DCM to Other formats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ANALYZE</a:t>
            </a:r>
          </a:p>
          <a:p>
            <a:pPr lvl="1"/>
            <a:r>
              <a:rPr lang="en-US" altLang="ko-KR" dirty="0"/>
              <a:t>Functional neuroimaging (SPM, </a:t>
            </a:r>
            <a:r>
              <a:rPr lang="en-US" altLang="ko-KR" dirty="0" err="1"/>
              <a:t>FreeSurfer</a:t>
            </a:r>
            <a:r>
              <a:rPr lang="en-US" altLang="ko-KR" dirty="0"/>
              <a:t>, </a:t>
            </a:r>
            <a:r>
              <a:rPr lang="en-US" altLang="ko-KR" dirty="0" err="1"/>
              <a:t>MRIcro</a:t>
            </a:r>
            <a:r>
              <a:rPr lang="en-US" altLang="ko-KR" dirty="0"/>
              <a:t> etc.)</a:t>
            </a:r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img</a:t>
            </a:r>
            <a:r>
              <a:rPr lang="en-US" altLang="ko-KR" dirty="0"/>
              <a:t> / .</a:t>
            </a:r>
            <a:r>
              <a:rPr lang="en-US" altLang="ko-KR" dirty="0" err="1"/>
              <a:t>hdr</a:t>
            </a:r>
            <a:r>
              <a:rPr lang="en-US" altLang="ko-KR" dirty="0"/>
              <a:t> </a:t>
            </a:r>
            <a:endParaRPr lang="en-US" altLang="ko-KR" b="1" dirty="0" smtClean="0"/>
          </a:p>
          <a:p>
            <a:r>
              <a:rPr lang="en-US" altLang="ko-KR" b="1" dirty="0" smtClean="0"/>
              <a:t>NIFTI-1</a:t>
            </a:r>
            <a:r>
              <a:rPr lang="en-US" altLang="ko-KR" dirty="0" smtClean="0"/>
              <a:t> (Neuroimaging Informatics Technology Initiative)</a:t>
            </a:r>
          </a:p>
          <a:p>
            <a:pPr lvl="1"/>
            <a:r>
              <a:rPr lang="en-US" altLang="ko-KR" dirty="0" smtClean="0"/>
              <a:t>ANALYZE 7.5 + alpha</a:t>
            </a:r>
          </a:p>
          <a:p>
            <a:pPr lvl="1"/>
            <a:r>
              <a:rPr lang="en-US" altLang="ko-KR" dirty="0" smtClean="0"/>
              <a:t>Affine coordinate</a:t>
            </a:r>
          </a:p>
          <a:p>
            <a:pPr lvl="1"/>
            <a:r>
              <a:rPr lang="en-US" altLang="ko-KR" dirty="0" err="1" smtClean="0"/>
              <a:t>Spatio</a:t>
            </a:r>
            <a:r>
              <a:rPr lang="en-US" altLang="ko-KR" dirty="0" smtClean="0"/>
              <a:t>-temporal slice ordering</a:t>
            </a:r>
          </a:p>
          <a:p>
            <a:pPr lvl="1"/>
            <a:r>
              <a:rPr lang="en-US" altLang="ko-KR" dirty="0" smtClean="0"/>
              <a:t>Single(.</a:t>
            </a:r>
            <a:r>
              <a:rPr lang="en-US" altLang="ko-KR" dirty="0" err="1" smtClean="0"/>
              <a:t>nii</a:t>
            </a:r>
            <a:r>
              <a:rPr lang="en-US" altLang="ko-KR" dirty="0" smtClean="0"/>
              <a:t>) storage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032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TIFF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tif</a:t>
            </a:r>
            <a:r>
              <a:rPr lang="en-US" altLang="ko-KR" dirty="0" smtClean="0"/>
              <a:t> / .tiff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주로 </a:t>
            </a:r>
            <a:r>
              <a:rPr lang="en-US" altLang="ko-KR" dirty="0" smtClean="0"/>
              <a:t>Color image (RGB, HSB, CMYK)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639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Other image formats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BMP</a:t>
            </a:r>
          </a:p>
          <a:p>
            <a:pPr lvl="1"/>
            <a:r>
              <a:rPr lang="en-US" altLang="ko-KR" dirty="0" smtClean="0"/>
              <a:t>Bitmap </a:t>
            </a:r>
          </a:p>
          <a:p>
            <a:pPr lvl="1"/>
            <a:r>
              <a:rPr lang="en-US" altLang="ko-KR" dirty="0" smtClean="0"/>
              <a:t>Large size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JPG</a:t>
            </a:r>
          </a:p>
          <a:p>
            <a:pPr lvl="1"/>
            <a:r>
              <a:rPr lang="en-US" altLang="ko-KR" dirty="0" err="1" smtClean="0">
                <a:solidFill>
                  <a:srgbClr val="FF0000"/>
                </a:solidFill>
              </a:rPr>
              <a:t>Lossy</a:t>
            </a:r>
            <a:r>
              <a:rPr lang="en-US" altLang="ko-KR" dirty="0" smtClean="0"/>
              <a:t> compression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GIF</a:t>
            </a:r>
          </a:p>
          <a:p>
            <a:pPr lvl="1"/>
            <a:r>
              <a:rPr lang="en-US" altLang="ko-KR" dirty="0" smtClean="0"/>
              <a:t>24-bit RGB color space (</a:t>
            </a:r>
            <a:r>
              <a:rPr lang="en-US" altLang="ko-KR" dirty="0" err="1" smtClean="0">
                <a:solidFill>
                  <a:srgbClr val="FF0000"/>
                </a:solidFill>
              </a:rPr>
              <a:t>lossy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animation</a:t>
            </a:r>
            <a:endParaRPr lang="en-US" altLang="ko-KR" dirty="0"/>
          </a:p>
          <a:p>
            <a:r>
              <a:rPr lang="en-US" altLang="ko-KR" dirty="0" smtClean="0"/>
              <a:t>PNG</a:t>
            </a:r>
          </a:p>
          <a:p>
            <a:pPr lvl="1"/>
            <a:r>
              <a:rPr lang="en-US" altLang="ko-KR" dirty="0" smtClean="0"/>
              <a:t>Non-patented replacement for GIF</a:t>
            </a:r>
          </a:p>
          <a:p>
            <a:pPr lvl="1"/>
            <a:r>
              <a:rPr lang="en-US" altLang="ko-KR" dirty="0" smtClean="0"/>
              <a:t>Lossless with LZW compression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845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Other image </a:t>
            </a:r>
            <a:r>
              <a:rPr lang="en-US" altLang="ko-KR" dirty="0" smtClean="0"/>
              <a:t>formats(cont.)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PSD (Photoshop Document)</a:t>
            </a:r>
          </a:p>
          <a:p>
            <a:r>
              <a:rPr lang="en-US" altLang="ko-KR" dirty="0" smtClean="0"/>
              <a:t>EPS (vector) </a:t>
            </a:r>
            <a:endParaRPr lang="en-US" altLang="ko-KR" dirty="0"/>
          </a:p>
          <a:p>
            <a:r>
              <a:rPr lang="en-US" altLang="ko-KR" dirty="0" err="1" smtClean="0"/>
              <a:t>Bruker</a:t>
            </a:r>
            <a:r>
              <a:rPr lang="en-US" altLang="ko-KR" dirty="0" smtClean="0"/>
              <a:t> NMR (.fid, .2dseq)</a:t>
            </a:r>
          </a:p>
          <a:p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905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All supporting image formats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6270709"/>
            <a:ext cx="8784976" cy="609070"/>
          </a:xfrm>
        </p:spPr>
        <p:txBody>
          <a:bodyPr>
            <a:normAutofit/>
          </a:bodyPr>
          <a:lstStyle/>
          <a:p>
            <a:r>
              <a:rPr lang="en-US" altLang="ko-KR" sz="1400" dirty="0" smtClean="0">
                <a:hlinkClick r:id="rId3"/>
              </a:rPr>
              <a:t>http://imagejdocu.tudor.lu/doku.php?id=faq:general:which_file_formats_are_supported_by_imagej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59" y="836712"/>
            <a:ext cx="7314481" cy="543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0828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Bio Format Plugin install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hlinkClick r:id="rId2"/>
            </a:endParaRPr>
          </a:p>
          <a:p>
            <a:r>
              <a:rPr lang="en-US" altLang="ko-KR" dirty="0" smtClean="0">
                <a:hlinkClick r:id="rId2"/>
              </a:rPr>
              <a:t>http://www.openmicroscopy.org/site/support/bio-formats5/users/imagej/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68868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Converting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정보가 많은 형태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적은 형태 </a:t>
            </a:r>
            <a:r>
              <a:rPr lang="en-US" altLang="ko-KR" dirty="0" smtClean="0">
                <a:sym typeface="Wingdings" pitchFamily="2" charset="2"/>
              </a:rPr>
              <a:t>(X)</a:t>
            </a:r>
          </a:p>
          <a:p>
            <a:pPr marL="914400" lvl="2" indent="0">
              <a:buNone/>
            </a:pPr>
            <a:r>
              <a:rPr lang="en-US" altLang="ko-KR" dirty="0" smtClean="0">
                <a:sym typeface="Wingdings"/>
              </a:rPr>
              <a:t></a:t>
            </a:r>
            <a:r>
              <a:rPr lang="ko-KR" altLang="en-US" dirty="0" smtClean="0">
                <a:sym typeface="Wingdings"/>
              </a:rPr>
              <a:t>데이터 손실이 일어남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정보가 적은 형태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많은 형태 </a:t>
            </a:r>
            <a:r>
              <a:rPr lang="en-US" altLang="ko-KR" dirty="0" smtClean="0">
                <a:sym typeface="Wingdings" pitchFamily="2" charset="2"/>
              </a:rPr>
              <a:t>(O)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241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294967295"/>
          </p:nvPr>
        </p:nvSpPr>
        <p:spPr>
          <a:xfrm>
            <a:off x="251520" y="2708920"/>
            <a:ext cx="8640960" cy="2387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WHAT IS </a:t>
            </a:r>
            <a:r>
              <a:rPr lang="en-US" sz="6600" b="1" dirty="0" smtClean="0">
                <a:solidFill>
                  <a:schemeClr val="bg1"/>
                </a:solidFill>
              </a:rPr>
              <a:t>IMAGE</a:t>
            </a:r>
            <a:r>
              <a:rPr lang="en-US" sz="6600" dirty="0" smtClean="0">
                <a:solidFill>
                  <a:schemeClr val="bg1"/>
                </a:solidFill>
              </a:rPr>
              <a:t>?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75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저장시 주의사항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Lossy</a:t>
            </a:r>
            <a:r>
              <a:rPr lang="en-US" altLang="ko-KR" dirty="0" smtClean="0"/>
              <a:t> type </a:t>
            </a:r>
            <a:r>
              <a:rPr lang="ko-KR" altLang="en-US" dirty="0" smtClean="0"/>
              <a:t>사용금지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jpg, gif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Converting </a:t>
            </a:r>
            <a:r>
              <a:rPr lang="ko-KR" altLang="en-US" dirty="0" smtClean="0"/>
              <a:t>할 때 정보의 손실에 유의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DCM</a:t>
            </a:r>
            <a:r>
              <a:rPr lang="ko-KR" altLang="en-US" dirty="0" smtClean="0"/>
              <a:t>에는 개인정보가 있을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개인정보 보호법 위반 주의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LUT </a:t>
            </a:r>
            <a:r>
              <a:rPr lang="ko-KR" altLang="en-US" dirty="0"/>
              <a:t>과 </a:t>
            </a:r>
            <a:r>
              <a:rPr lang="en-US" altLang="ko-KR" dirty="0"/>
              <a:t>converting</a:t>
            </a:r>
            <a:r>
              <a:rPr lang="ko-KR" altLang="en-US" dirty="0"/>
              <a:t>은 다르다</a:t>
            </a:r>
            <a:r>
              <a:rPr lang="en-US" altLang="ko-KR" dirty="0"/>
              <a:t>. (</a:t>
            </a:r>
            <a:r>
              <a:rPr lang="ko-KR" altLang="en-US" dirty="0"/>
              <a:t>중급과정에서 설명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smtClean="0">
                <a:sym typeface="Wingdings"/>
              </a:rPr>
              <a:t> </a:t>
            </a:r>
            <a:r>
              <a:rPr lang="en-US" altLang="ko-KR" dirty="0" smtClean="0">
                <a:sym typeface="Wingdings"/>
              </a:rPr>
              <a:t>PET </a:t>
            </a:r>
            <a:r>
              <a:rPr lang="ko-KR" altLang="en-US" dirty="0" smtClean="0">
                <a:sym typeface="Wingdings"/>
              </a:rPr>
              <a:t>은 </a:t>
            </a:r>
            <a:r>
              <a:rPr lang="en-US" altLang="ko-KR" dirty="0" smtClean="0">
                <a:sym typeface="Wingdings"/>
              </a:rPr>
              <a:t>color image</a:t>
            </a:r>
            <a:r>
              <a:rPr lang="ko-KR" altLang="en-US" dirty="0" smtClean="0">
                <a:sym typeface="Wingdings"/>
              </a:rPr>
              <a:t>가 아니다</a:t>
            </a:r>
            <a:r>
              <a:rPr lang="en-US" altLang="ko-KR" dirty="0" smtClean="0">
                <a:sym typeface="Wingdings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886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3229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32856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242" y="2132856"/>
            <a:ext cx="2251862" cy="25440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9986" y="1268760"/>
            <a:ext cx="861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MRI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991011" y="1260048"/>
            <a:ext cx="7970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PET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300192" y="1268760"/>
            <a:ext cx="18940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Bio-Optics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76872"/>
            <a:ext cx="3230687" cy="2160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1735" y="5013176"/>
            <a:ext cx="270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magnetic resonance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3131840" y="5013176"/>
            <a:ext cx="2405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Positron emission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55857" y="4797152"/>
            <a:ext cx="32086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 reflected, </a:t>
            </a:r>
            <a:r>
              <a:rPr lang="en-US" sz="2400" dirty="0" smtClean="0"/>
              <a:t>refracted</a:t>
            </a:r>
            <a:endParaRPr lang="en-US" sz="2400" dirty="0"/>
          </a:p>
          <a:p>
            <a:pPr algn="ctr"/>
            <a:r>
              <a:rPr lang="en-US" sz="2400" dirty="0" smtClean="0"/>
              <a:t>or </a:t>
            </a:r>
            <a:r>
              <a:rPr lang="en-US" sz="2400" dirty="0"/>
              <a:t>diffracted light waves</a:t>
            </a:r>
          </a:p>
        </p:txBody>
      </p:sp>
    </p:spTree>
    <p:extLst>
      <p:ext uri="{BB962C8B-B14F-4D97-AF65-F5344CB8AC3E}">
        <p14:creationId xmlns:p14="http://schemas.microsoft.com/office/powerpoint/2010/main" val="32031015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 smtClean="0"/>
              <a:t>DEFINITION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The visual representation</a:t>
            </a:r>
            <a:r>
              <a:rPr lang="en-US" sz="4400" dirty="0" smtClean="0"/>
              <a:t> of something (</a:t>
            </a:r>
            <a:r>
              <a:rPr lang="en-US" sz="4400" b="1" dirty="0" smtClean="0">
                <a:solidFill>
                  <a:srgbClr val="3366FF"/>
                </a:solidFill>
              </a:rPr>
              <a:t>information</a:t>
            </a:r>
            <a:r>
              <a:rPr lang="en-US" sz="4400" dirty="0" smtClean="0"/>
              <a:t>)</a:t>
            </a:r>
          </a:p>
          <a:p>
            <a:r>
              <a:rPr lang="en-US" sz="4400" dirty="0"/>
              <a:t>P</a:t>
            </a:r>
            <a:r>
              <a:rPr lang="en-US" sz="4400" dirty="0" smtClean="0"/>
              <a:t>ictures that has been created or copied and stored in </a:t>
            </a:r>
            <a:r>
              <a:rPr lang="en-US" sz="4400" b="1" dirty="0" smtClean="0">
                <a:solidFill>
                  <a:srgbClr val="FF0000"/>
                </a:solidFill>
              </a:rPr>
              <a:t>electronic form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755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32856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242" y="2132856"/>
            <a:ext cx="2251862" cy="25440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9986" y="1268760"/>
            <a:ext cx="861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MRI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991011" y="1260048"/>
            <a:ext cx="7970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PET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300192" y="1268760"/>
            <a:ext cx="18940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Bio-Optics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76872"/>
            <a:ext cx="3230687" cy="2160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536" y="5013176"/>
            <a:ext cx="270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magnetic resonance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5856" y="5013176"/>
            <a:ext cx="2405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Positron emission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24128" y="4797152"/>
            <a:ext cx="32086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 reflected, </a:t>
            </a:r>
            <a:r>
              <a:rPr lang="en-US" sz="2400" dirty="0" smtClean="0"/>
              <a:t>refracted</a:t>
            </a:r>
            <a:endParaRPr lang="en-US" sz="2400" dirty="0"/>
          </a:p>
          <a:p>
            <a:pPr algn="ctr"/>
            <a:r>
              <a:rPr lang="en-US" sz="2400" dirty="0" smtClean="0"/>
              <a:t>or </a:t>
            </a:r>
            <a:r>
              <a:rPr lang="en-US" sz="2400" dirty="0"/>
              <a:t>diffracted light waves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539552" y="836712"/>
            <a:ext cx="6120680" cy="1440160"/>
            <a:chOff x="539552" y="836712"/>
            <a:chExt cx="6120680" cy="144016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411760" y="1196752"/>
              <a:ext cx="144016" cy="93610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99792" y="1196752"/>
              <a:ext cx="720080" cy="93610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" idx="3"/>
            </p:cNvCxnSpPr>
            <p:nvPr/>
          </p:nvCxnSpPr>
          <p:spPr>
            <a:xfrm>
              <a:off x="3931151" y="1098322"/>
              <a:ext cx="2729081" cy="11785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/>
            <p:cNvSpPr/>
            <p:nvPr/>
          </p:nvSpPr>
          <p:spPr>
            <a:xfrm>
              <a:off x="539552" y="836712"/>
              <a:ext cx="3391599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Visual representation</a:t>
              </a:r>
              <a:r>
                <a:rPr lang="en-US" sz="2800" dirty="0"/>
                <a:t> 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339752" y="5445224"/>
            <a:ext cx="3888432" cy="739244"/>
            <a:chOff x="2339752" y="5445224"/>
            <a:chExt cx="3888432" cy="739244"/>
          </a:xfrm>
        </p:grpSpPr>
        <p:sp>
          <p:nvSpPr>
            <p:cNvPr id="20" name="Rectangle 19"/>
            <p:cNvSpPr/>
            <p:nvPr/>
          </p:nvSpPr>
          <p:spPr>
            <a:xfrm>
              <a:off x="3779912" y="5661248"/>
              <a:ext cx="1965126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3366FF"/>
                  </a:solidFill>
                </a:rPr>
                <a:t>information</a:t>
              </a:r>
              <a:endParaRPr lang="en-US" sz="2800" dirty="0"/>
            </a:p>
          </p:txBody>
        </p:sp>
        <p:cxnSp>
          <p:nvCxnSpPr>
            <p:cNvPr id="21" name="Straight Arrow Connector 20"/>
            <p:cNvCxnSpPr>
              <a:stCxn id="20" idx="1"/>
            </p:cNvCxnSpPr>
            <p:nvPr/>
          </p:nvCxnSpPr>
          <p:spPr>
            <a:xfrm flipH="1" flipV="1">
              <a:off x="2339752" y="5445224"/>
              <a:ext cx="1440160" cy="47763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0"/>
            </p:cNvCxnSpPr>
            <p:nvPr/>
          </p:nvCxnSpPr>
          <p:spPr>
            <a:xfrm flipH="1" flipV="1">
              <a:off x="4355976" y="5445224"/>
              <a:ext cx="406499" cy="21602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3"/>
            </p:cNvCxnSpPr>
            <p:nvPr/>
          </p:nvCxnSpPr>
          <p:spPr>
            <a:xfrm flipV="1">
              <a:off x="5745038" y="5589240"/>
              <a:ext cx="483146" cy="3336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827584" y="6237312"/>
            <a:ext cx="3867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/>
              <a:t>d</a:t>
            </a:r>
            <a:r>
              <a:rPr lang="en-US" sz="2400" dirty="0" err="1" smtClean="0"/>
              <a:t>cm</a:t>
            </a:r>
            <a:r>
              <a:rPr lang="en-US" sz="2400" dirty="0" smtClean="0"/>
              <a:t>, .</a:t>
            </a:r>
            <a:r>
              <a:rPr lang="en-US" sz="2400" dirty="0" err="1" smtClean="0"/>
              <a:t>nii</a:t>
            </a:r>
            <a:r>
              <a:rPr lang="en-US" sz="2400" dirty="0" smtClean="0"/>
              <a:t>, .par/.rec, .</a:t>
            </a:r>
            <a:r>
              <a:rPr lang="en-US" sz="2400" dirty="0" err="1" smtClean="0"/>
              <a:t>img</a:t>
            </a:r>
            <a:r>
              <a:rPr lang="en-US" sz="2400" dirty="0" smtClean="0"/>
              <a:t>/.</a:t>
            </a:r>
            <a:r>
              <a:rPr lang="en-US" sz="2400" dirty="0" err="1" smtClean="0"/>
              <a:t>hdr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6228184" y="6237312"/>
            <a:ext cx="140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.tiff, .bmp</a:t>
            </a:r>
            <a:endParaRPr lang="en-US" sz="24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3923928" y="5805264"/>
            <a:ext cx="5132790" cy="576064"/>
            <a:chOff x="4644008" y="5805264"/>
            <a:chExt cx="5132790" cy="576064"/>
          </a:xfrm>
        </p:grpSpPr>
        <p:cxnSp>
          <p:nvCxnSpPr>
            <p:cNvPr id="41" name="Straight Arrow Connector 40"/>
            <p:cNvCxnSpPr>
              <a:stCxn id="39" idx="1"/>
            </p:cNvCxnSpPr>
            <p:nvPr/>
          </p:nvCxnSpPr>
          <p:spPr>
            <a:xfrm flipH="1">
              <a:off x="4644008" y="6066874"/>
              <a:ext cx="2664296" cy="2424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7380312" y="6165304"/>
              <a:ext cx="432048" cy="21602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308304" y="5805264"/>
              <a:ext cx="2468494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electronic form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093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32856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242" y="2132856"/>
            <a:ext cx="2251862" cy="25440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9986" y="1268760"/>
            <a:ext cx="861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MRI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991011" y="1260048"/>
            <a:ext cx="7970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PET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300192" y="1268760"/>
            <a:ext cx="18940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Bio-Optics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276872"/>
            <a:ext cx="3230687" cy="2160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536" y="5013176"/>
            <a:ext cx="270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magnetic resonance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5856" y="5013176"/>
            <a:ext cx="2405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Positron emission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24128" y="4797152"/>
            <a:ext cx="32086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 reflected, </a:t>
            </a:r>
            <a:r>
              <a:rPr lang="en-US" sz="2400" dirty="0" smtClean="0"/>
              <a:t>refracted</a:t>
            </a:r>
            <a:endParaRPr lang="en-US" sz="2400" dirty="0"/>
          </a:p>
          <a:p>
            <a:pPr algn="ctr"/>
            <a:r>
              <a:rPr lang="en-US" sz="2400" dirty="0" smtClean="0"/>
              <a:t>or </a:t>
            </a:r>
            <a:r>
              <a:rPr lang="en-US" sz="2400" dirty="0"/>
              <a:t>diffracted light waves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552" y="836712"/>
            <a:ext cx="3391599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Visual representation</a:t>
            </a:r>
            <a:r>
              <a:rPr lang="en-US" sz="2800" dirty="0"/>
              <a:t>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411760" y="1196752"/>
            <a:ext cx="144016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99792" y="1196752"/>
            <a:ext cx="720080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</p:cNvCxnSpPr>
          <p:nvPr/>
        </p:nvCxnSpPr>
        <p:spPr>
          <a:xfrm>
            <a:off x="3931151" y="1098322"/>
            <a:ext cx="2729081" cy="1178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79912" y="5661248"/>
            <a:ext cx="1965126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3366FF"/>
                </a:solidFill>
              </a:rPr>
              <a:t>information</a:t>
            </a:r>
            <a:endParaRPr lang="en-US" sz="2800" dirty="0"/>
          </a:p>
        </p:txBody>
      </p:sp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 flipV="1">
            <a:off x="2339752" y="5445224"/>
            <a:ext cx="1440160" cy="4776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0"/>
          </p:cNvCxnSpPr>
          <p:nvPr/>
        </p:nvCxnSpPr>
        <p:spPr>
          <a:xfrm flipH="1" flipV="1">
            <a:off x="4355976" y="5445224"/>
            <a:ext cx="406499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3"/>
          </p:cNvCxnSpPr>
          <p:nvPr/>
        </p:nvCxnSpPr>
        <p:spPr>
          <a:xfrm flipV="1">
            <a:off x="5745038" y="5589240"/>
            <a:ext cx="483146" cy="3336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7584" y="6237312"/>
            <a:ext cx="3867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  <a:r>
              <a:rPr lang="en-US" sz="2400" dirty="0" err="1"/>
              <a:t>d</a:t>
            </a:r>
            <a:r>
              <a:rPr lang="en-US" sz="2400" dirty="0" err="1" smtClean="0"/>
              <a:t>cm</a:t>
            </a:r>
            <a:r>
              <a:rPr lang="en-US" sz="2400" dirty="0" smtClean="0"/>
              <a:t>, .</a:t>
            </a:r>
            <a:r>
              <a:rPr lang="en-US" sz="2400" dirty="0" err="1" smtClean="0"/>
              <a:t>nii</a:t>
            </a:r>
            <a:r>
              <a:rPr lang="en-US" sz="2400" dirty="0" smtClean="0"/>
              <a:t>, .par/.rec, .</a:t>
            </a:r>
            <a:r>
              <a:rPr lang="en-US" sz="2400" dirty="0" err="1" smtClean="0"/>
              <a:t>img</a:t>
            </a:r>
            <a:r>
              <a:rPr lang="en-US" sz="2400" dirty="0" smtClean="0"/>
              <a:t>/.</a:t>
            </a:r>
            <a:r>
              <a:rPr lang="en-US" sz="2400" dirty="0" err="1" smtClean="0"/>
              <a:t>hdr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6228184" y="6237312"/>
            <a:ext cx="140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.tiff, .bmp</a:t>
            </a:r>
            <a:endParaRPr lang="en-US" sz="2400" dirty="0"/>
          </a:p>
        </p:txBody>
      </p:sp>
      <p:cxnSp>
        <p:nvCxnSpPr>
          <p:cNvPr id="41" name="Straight Arrow Connector 40"/>
          <p:cNvCxnSpPr>
            <a:stCxn id="39" idx="1"/>
          </p:cNvCxnSpPr>
          <p:nvPr/>
        </p:nvCxnSpPr>
        <p:spPr>
          <a:xfrm flipH="1">
            <a:off x="3903706" y="6066874"/>
            <a:ext cx="2664296" cy="2424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660232" y="6165304"/>
            <a:ext cx="432048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44008" y="2060848"/>
            <a:ext cx="398663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영상 표시 방법 </a:t>
            </a:r>
            <a:r>
              <a:rPr lang="en-US" altLang="ko-KR" b="1" dirty="0" smtClean="0"/>
              <a:t>(Windowing, Contrast)</a:t>
            </a:r>
          </a:p>
          <a:p>
            <a:r>
              <a:rPr lang="ko-KR" altLang="ko-KR" b="1" dirty="0" smtClean="0"/>
              <a:t>(</a:t>
            </a:r>
            <a:r>
              <a:rPr lang="ko-KR" altLang="en-US" b="1" dirty="0" smtClean="0"/>
              <a:t>이전 강의 </a:t>
            </a:r>
            <a:r>
              <a:rPr lang="ko-KR" altLang="ko-KR" b="1" dirty="0" smtClean="0"/>
              <a:t>+</a:t>
            </a:r>
            <a:r>
              <a:rPr lang="ko-KR" altLang="en-US" b="1" dirty="0" smtClean="0"/>
              <a:t> 중급</a:t>
            </a:r>
            <a:r>
              <a:rPr lang="en-US" altLang="ko-KR" b="1" dirty="0" smtClean="0"/>
              <a:t>)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44008" y="3212976"/>
            <a:ext cx="2833152" cy="92333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데이터 </a:t>
            </a:r>
            <a:r>
              <a:rPr lang="ko-KR" altLang="en-US" b="1" dirty="0" smtClean="0">
                <a:sym typeface="Wingdings"/>
              </a:rPr>
              <a:t> 영상 변환 </a:t>
            </a:r>
            <a:r>
              <a:rPr lang="ko-KR" altLang="en-US" b="1" dirty="0" smtClean="0"/>
              <a:t>방식</a:t>
            </a:r>
            <a:endParaRPr lang="en-US" altLang="ko-KR" b="1" dirty="0" smtClean="0"/>
          </a:p>
          <a:p>
            <a:r>
              <a:rPr lang="en-US" altLang="ko-KR" b="1" dirty="0"/>
              <a:t>(Sampling, </a:t>
            </a:r>
            <a:r>
              <a:rPr lang="en-US" altLang="ko-KR" b="1" dirty="0" smtClean="0">
                <a:solidFill>
                  <a:srgbClr val="FF0000"/>
                </a:solidFill>
              </a:rPr>
              <a:t>quantization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>
                <a:sym typeface="Wingdings"/>
              </a:rPr>
              <a:t> Image type</a:t>
            </a:r>
            <a:endParaRPr lang="en-US" altLang="ko-KR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4644008" y="4438853"/>
            <a:ext cx="2817598" cy="120032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장비 별 데이터 저장 방법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>
                <a:solidFill>
                  <a:srgbClr val="FF0000"/>
                </a:solidFill>
              </a:rPr>
              <a:t>파일 확장자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>
                <a:sym typeface="Wingdings"/>
              </a:rPr>
              <a:t> Image format</a:t>
            </a:r>
            <a:endParaRPr lang="en-US" altLang="ko-KR" b="1" dirty="0" smtClean="0"/>
          </a:p>
          <a:p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6568002" y="5805264"/>
            <a:ext cx="2468494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electronic form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7881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4336E-7 -4.07219E-7 L -0.34045 -0.3521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3" y="-1760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-7.40741E-7 L -0.64445 -0.195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38" y="-979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8619E-6 2.51273E-6 L -3.48619E-6 0.17839 " pathEditMode="relative" ptsTypes="AA">
                                      <p:cBhvr>
                                        <p:cTn id="6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2" grpId="0"/>
      <p:bldP spid="12" grpId="0"/>
      <p:bldP spid="3" grpId="0" animBg="1"/>
      <p:bldP spid="20" grpId="0" animBg="1"/>
      <p:bldP spid="31" grpId="0"/>
      <p:bldP spid="40" grpId="0"/>
      <p:bldP spid="6" grpId="0" animBg="1"/>
      <p:bldP spid="29" grpId="0" animBg="1"/>
      <p:bldP spid="30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sym typeface="Wingdings"/>
              </a:rPr>
              <a:t>Visual representation</a:t>
            </a:r>
            <a:r>
              <a:rPr lang="ko-KR" altLang="en-US" sz="3600" b="1" dirty="0" smtClean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ko-KR" sz="3600" dirty="0" smtClean="0">
                <a:sym typeface="Wingdings"/>
              </a:rPr>
              <a:t></a:t>
            </a:r>
            <a:r>
              <a:rPr lang="ko-KR" altLang="en-US" sz="3600" dirty="0" smtClean="0">
                <a:sym typeface="Wingdings"/>
              </a:rPr>
              <a:t> </a:t>
            </a:r>
            <a:r>
              <a:rPr lang="en-US" sz="3600" b="1" dirty="0" smtClean="0">
                <a:solidFill>
                  <a:srgbClr val="3366FF"/>
                </a:solidFill>
              </a:rPr>
              <a:t>Information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2779" y="278241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51829"/>
              </p:ext>
            </p:extLst>
          </p:nvPr>
        </p:nvGraphicFramePr>
        <p:xfrm>
          <a:off x="4788024" y="1556792"/>
          <a:ext cx="3600404" cy="3312370"/>
        </p:xfrm>
        <a:graphic>
          <a:graphicData uri="http://schemas.openxmlformats.org/drawingml/2006/table">
            <a:tbl>
              <a:tblPr/>
              <a:tblGrid>
                <a:gridCol w="338652"/>
                <a:gridCol w="445594"/>
                <a:gridCol w="338652"/>
                <a:gridCol w="445594"/>
                <a:gridCol w="338652"/>
                <a:gridCol w="338652"/>
                <a:gridCol w="338652"/>
                <a:gridCol w="338652"/>
                <a:gridCol w="338652"/>
                <a:gridCol w="338652"/>
              </a:tblGrid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1237"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3853979" cy="33843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50594" y="2887453"/>
            <a:ext cx="853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ym typeface="Wingdings"/>
              </a:rPr>
              <a:t>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5004048" y="5157192"/>
            <a:ext cx="270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magnetic resonance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4048" y="5661248"/>
            <a:ext cx="3530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Positron </a:t>
            </a:r>
            <a:r>
              <a:rPr lang="en-US" sz="2400" dirty="0" smtClean="0"/>
              <a:t>emission strength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04048" y="6165304"/>
            <a:ext cx="2768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Light waves strength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835696" y="5301208"/>
            <a:ext cx="5220625" cy="9541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Image</a:t>
            </a:r>
            <a:r>
              <a:rPr lang="ko-KR" altLang="en-US" sz="2800" b="1" dirty="0" smtClean="0"/>
              <a:t>란 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숫자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(signal strength)</a:t>
            </a:r>
          </a:p>
          <a:p>
            <a:pPr algn="ctr"/>
            <a:r>
              <a:rPr lang="ko-KR" altLang="en-US" sz="2800" b="1" dirty="0" smtClean="0"/>
              <a:t>를 보기 좋게 표현한 것 뿐이다</a:t>
            </a:r>
            <a:r>
              <a:rPr lang="en-US" altLang="ko-KR" sz="2800" b="1" dirty="0" smtClean="0"/>
              <a:t>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02630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Practice 1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오픈</a:t>
            </a:r>
            <a:r>
              <a:rPr lang="en-US" altLang="ko-KR" dirty="0" smtClean="0"/>
              <a:t> (AuPbSN40.jpg, Clown.jpg,3DT1.nii) </a:t>
            </a:r>
          </a:p>
          <a:p>
            <a:r>
              <a:rPr lang="ko-KR" altLang="en-US" dirty="0" smtClean="0"/>
              <a:t>영상 위 마우스 커서를 올려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AsanJ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메뉴에서 좌표 및 </a:t>
            </a:r>
            <a:r>
              <a:rPr lang="en-US" altLang="ko-KR" dirty="0" smtClean="0"/>
              <a:t>value</a:t>
            </a:r>
            <a:r>
              <a:rPr lang="ko-KR" altLang="en-US" dirty="0" smtClean="0"/>
              <a:t>를 확인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ko-KR" altLang="en-US" dirty="0" smtClean="0"/>
              <a:t>이미지 별 숫자 표현 형태와 값의 범위를 살펴본다</a:t>
            </a:r>
            <a:r>
              <a:rPr lang="en-US" altLang="ko-KR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58" y="4149080"/>
            <a:ext cx="3784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499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BiND_양식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iND_양식" id="{ED167273-8673-4151-8764-1EB9A57A9E77}" vid="{C9DAF0CC-6627-4FCC-BD16-FBDF8DB3CD01}"/>
    </a:ext>
  </a:extLst>
</a:theme>
</file>

<file path=ppt/theme/theme2.xml><?xml version="1.0" encoding="utf-8"?>
<a:theme xmlns:a="http://schemas.openxmlformats.org/drawingml/2006/main" name="2_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_TP102923943" id="{B7BD5452-C074-4907-9B99-F9409E699835}" vid="{0936D03B-FA15-4A45-B128-C663FDDCABB4}"/>
    </a:ext>
  </a:extLst>
</a:theme>
</file>

<file path=ppt/theme/theme3.xml><?xml version="1.0" encoding="utf-8"?>
<a:theme xmlns:a="http://schemas.openxmlformats.org/drawingml/2006/main" name="1_CBiND_양식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BiND_양식" id="{882320F8-3E5C-4631-862A-912604821C7D}" vid="{53252AB2-EF58-4B4D-85C8-67A40F5D845B}"/>
    </a:ext>
  </a:extLst>
</a:theme>
</file>

<file path=ppt/theme/theme4.xml><?xml version="1.0" encoding="utf-8"?>
<a:theme xmlns:a="http://schemas.openxmlformats.org/drawingml/2006/main" name="3_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_TP102923943" id="{B7BD5452-C074-4907-9B99-F9409E699835}" vid="{0936D03B-FA15-4A45-B128-C663FDDCABB4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CBiND_양식 (1).thmx</Template>
  <TotalTime>3701</TotalTime>
  <Words>1072</Words>
  <Application>Microsoft Office PowerPoint</Application>
  <PresentationFormat>화면 슬라이드 쇼(4:3)</PresentationFormat>
  <Paragraphs>337</Paragraphs>
  <Slides>31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Microsoft JhengHei UI</vt:lpstr>
      <vt:lpstr>Rix고딕 B</vt:lpstr>
      <vt:lpstr>맑은 고딕</vt:lpstr>
      <vt:lpstr>Arial</vt:lpstr>
      <vt:lpstr>Calibri</vt:lpstr>
      <vt:lpstr>Segoe UI</vt:lpstr>
      <vt:lpstr>Wingdings</vt:lpstr>
      <vt:lpstr>CBiND_양식</vt:lpstr>
      <vt:lpstr>2_WelcomeDoc</vt:lpstr>
      <vt:lpstr>1_CBiND_양식</vt:lpstr>
      <vt:lpstr>3_WelcomeDoc</vt:lpstr>
      <vt:lpstr>PowerPoint 프레젠테이션</vt:lpstr>
      <vt:lpstr>PowerPoint 프레젠테이션</vt:lpstr>
      <vt:lpstr>WHAT IS IMAGE?</vt:lpstr>
      <vt:lpstr>PowerPoint 프레젠테이션</vt:lpstr>
      <vt:lpstr>DEFINITION</vt:lpstr>
      <vt:lpstr>PowerPoint 프레젠테이션</vt:lpstr>
      <vt:lpstr>PowerPoint 프레젠테이션</vt:lpstr>
      <vt:lpstr>Visual representation  Information</vt:lpstr>
      <vt:lpstr>Practice 1 </vt:lpstr>
      <vt:lpstr>Practice 1 (Cond.)</vt:lpstr>
      <vt:lpstr>왜? 이미지에 저장된 값이 다를까?</vt:lpstr>
      <vt:lpstr>값 범위 별</vt:lpstr>
      <vt:lpstr>값이 실수일 때</vt:lpstr>
      <vt:lpstr>퀴즈</vt:lpstr>
      <vt:lpstr>Practice 2 </vt:lpstr>
      <vt:lpstr>값이 Color 일 때</vt:lpstr>
      <vt:lpstr>Practice 3 (RGB channel)</vt:lpstr>
      <vt:lpstr>Practice 3 (RGB  RGB Channel)</vt:lpstr>
      <vt:lpstr>IMAGE DEFINITION</vt:lpstr>
      <vt:lpstr>파일 저장 형식</vt:lpstr>
      <vt:lpstr>Main Image formats</vt:lpstr>
      <vt:lpstr>DICOM</vt:lpstr>
      <vt:lpstr>DCM to Other formats</vt:lpstr>
      <vt:lpstr>TIFF</vt:lpstr>
      <vt:lpstr>Other image formats</vt:lpstr>
      <vt:lpstr>Other image formats(cont.)</vt:lpstr>
      <vt:lpstr>All supporting image formats</vt:lpstr>
      <vt:lpstr>Bio Format Plugin install</vt:lpstr>
      <vt:lpstr>Image Converting</vt:lpstr>
      <vt:lpstr>이미지 저장시 주의사항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Formats</dc:title>
  <dc:creator>admin</dc:creator>
  <cp:lastModifiedBy>Sab</cp:lastModifiedBy>
  <cp:revision>215</cp:revision>
  <dcterms:created xsi:type="dcterms:W3CDTF">2015-01-23T05:09:57Z</dcterms:created>
  <dcterms:modified xsi:type="dcterms:W3CDTF">2015-03-12T06:24:20Z</dcterms:modified>
</cp:coreProperties>
</file>